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8" r:id="rId2"/>
    <p:sldId id="318" r:id="rId3"/>
    <p:sldId id="320" r:id="rId4"/>
    <p:sldId id="321" r:id="rId5"/>
    <p:sldId id="322" r:id="rId6"/>
    <p:sldId id="323" r:id="rId7"/>
    <p:sldId id="324" r:id="rId8"/>
    <p:sldId id="316" r:id="rId9"/>
  </p:sldIdLst>
  <p:sldSz cx="18288000" cy="10287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ish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73A051-1219-4C0C-946D-5575EF4DA22F}">
          <p14:sldIdLst>
            <p14:sldId id="258"/>
            <p14:sldId id="318"/>
            <p14:sldId id="320"/>
            <p14:sldId id="321"/>
            <p14:sldId id="322"/>
            <p14:sldId id="323"/>
            <p14:sldId id="324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ffany Daubitz" initials="TD" lastIdx="1" clrIdx="0">
    <p:extLst>
      <p:ext uri="{19B8F6BF-5375-455C-9EA6-DF929625EA0E}">
        <p15:presenceInfo xmlns:p15="http://schemas.microsoft.com/office/powerpoint/2012/main" userId="S::TiffanyD@library.mstn.govt.nz::60461add-f140-4667-8f53-c191ceebf0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6F60"/>
    <a:srgbClr val="F48EA8"/>
    <a:srgbClr val="43439B"/>
    <a:srgbClr val="008FD5"/>
    <a:srgbClr val="50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3367" autoAdjust="0"/>
  </p:normalViewPr>
  <p:slideViewPr>
    <p:cSldViewPr>
      <p:cViewPr varScale="1">
        <p:scale>
          <a:sx n="54" d="100"/>
          <a:sy n="54" d="100"/>
        </p:scale>
        <p:origin x="17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4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8C0D01-37D4-4904-A885-E70E89EC762A}" type="datetimeFigureOut">
              <a:rPr lang="en-NZ" smtClean="0"/>
              <a:t>4/08/2022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5692BB-72F9-4EE5-99BA-EE9AD41210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455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966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3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219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448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4180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279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4188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NZ" sz="1200" b="0" i="0" kern="1200" dirty="0">
              <a:solidFill>
                <a:srgbClr val="20212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92BB-72F9-4EE5-99BA-EE9AD4121010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873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D3DCBA8F-BA75-F897-D6B3-A2E74E81DA68}"/>
              </a:ext>
            </a:extLst>
          </p:cNvPr>
          <p:cNvSpPr txBox="1"/>
          <p:nvPr/>
        </p:nvSpPr>
        <p:spPr>
          <a:xfrm>
            <a:off x="1825972" y="1724776"/>
            <a:ext cx="14636056" cy="5360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8800" dirty="0">
                <a:solidFill>
                  <a:srgbClr val="FAFC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PLNZ Insight and Analysis Report - </a:t>
            </a:r>
            <a:r>
              <a:rPr lang="en-US" sz="4000" b="1" dirty="0">
                <a:solidFill>
                  <a:srgbClr val="FAFC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 trends during turbulent times</a:t>
            </a:r>
          </a:p>
          <a:p>
            <a:pPr>
              <a:lnSpc>
                <a:spcPts val="7200"/>
              </a:lnSpc>
            </a:pPr>
            <a:endParaRPr lang="en-US" sz="5400" dirty="0">
              <a:solidFill>
                <a:srgbClr val="FAFCFB"/>
              </a:solidFill>
              <a:latin typeface="Helveticish Bold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AFCFB"/>
                </a:solidFill>
                <a:latin typeface="Helveticish Bold"/>
              </a:rPr>
              <a:t>Brian Anderson</a:t>
            </a:r>
            <a:endParaRPr lang="en-US" sz="2400" dirty="0">
              <a:solidFill>
                <a:srgbClr val="FAFCFB"/>
              </a:solidFill>
              <a:latin typeface="Helveticish Bold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AFCFB"/>
                </a:solidFill>
                <a:latin typeface="Helveticish Bold"/>
              </a:rPr>
              <a:t>Manager, Porirua Libraries</a:t>
            </a:r>
          </a:p>
          <a:p>
            <a:pPr>
              <a:lnSpc>
                <a:spcPts val="7200"/>
              </a:lnSpc>
            </a:pPr>
            <a:endParaRPr lang="en-US" sz="14400" dirty="0">
              <a:solidFill>
                <a:srgbClr val="FAFCFB"/>
              </a:solidFill>
              <a:latin typeface="Helveticish Bold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FD8A59EF-EE2A-1532-619D-8272A897AD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FDED4-9C27-8058-4F1A-F66A1C9533B0}"/>
              </a:ext>
            </a:extLst>
          </p:cNvPr>
          <p:cNvSpPr txBox="1"/>
          <p:nvPr/>
        </p:nvSpPr>
        <p:spPr>
          <a:xfrm>
            <a:off x="1495927" y="596101"/>
            <a:ext cx="73432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5400" b="1" dirty="0"/>
              <a:t>Data Collection</a:t>
            </a:r>
            <a:endParaRPr lang="en-US" sz="4000" b="1" dirty="0">
              <a:solidFill>
                <a:srgbClr val="008FD5"/>
              </a:solidFill>
            </a:endParaRPr>
          </a:p>
          <a:p>
            <a:pPr lvl="1">
              <a:spcAft>
                <a:spcPts val="5400"/>
              </a:spcAft>
            </a:pPr>
            <a:r>
              <a:rPr lang="en-US" sz="3600" dirty="0">
                <a:solidFill>
                  <a:srgbClr val="008FD5"/>
                </a:solidFill>
              </a:rPr>
              <a:t>We now have a verified dataset covering the whole country.</a:t>
            </a:r>
          </a:p>
          <a:p>
            <a:pPr lvl="1">
              <a:spcAft>
                <a:spcPts val="5400"/>
              </a:spcAft>
            </a:pPr>
            <a:r>
              <a:rPr lang="en-US" sz="3600" dirty="0">
                <a:solidFill>
                  <a:srgbClr val="008FD5"/>
                </a:solidFill>
              </a:rPr>
              <a:t>We have a web-based tool for adding new data and for creating customized reports. 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6CE26C9-E518-CC94-2BF5-FD642505DF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A6363C9-A6A4-4CBB-8380-063917C4C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96101"/>
            <a:ext cx="5309400" cy="53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0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FDED4-9C27-8058-4F1A-F66A1C9533B0}"/>
              </a:ext>
            </a:extLst>
          </p:cNvPr>
          <p:cNvSpPr txBox="1"/>
          <p:nvPr/>
        </p:nvSpPr>
        <p:spPr>
          <a:xfrm>
            <a:off x="1495927" y="596101"/>
            <a:ext cx="15296146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5400" b="1" dirty="0"/>
              <a:t>Library Visits &amp; Membership</a:t>
            </a:r>
          </a:p>
          <a:p>
            <a:pPr>
              <a:spcAft>
                <a:spcPts val="5400"/>
              </a:spcAft>
            </a:pPr>
            <a:r>
              <a:rPr lang="en-US" sz="4000" b="1" dirty="0">
                <a:solidFill>
                  <a:srgbClr val="008FD5"/>
                </a:solidFill>
              </a:rPr>
              <a:t>Visits</a:t>
            </a:r>
          </a:p>
          <a:p>
            <a:pPr lvl="1">
              <a:spcAft>
                <a:spcPts val="5400"/>
              </a:spcAft>
            </a:pPr>
            <a:r>
              <a:rPr lang="en-US" sz="3600" dirty="0">
                <a:solidFill>
                  <a:srgbClr val="008FD5"/>
                </a:solidFill>
              </a:rPr>
              <a:t>Overall visits have increased 16% over 2017.</a:t>
            </a:r>
          </a:p>
          <a:p>
            <a:pPr lvl="1">
              <a:spcAft>
                <a:spcPts val="5400"/>
              </a:spcAft>
            </a:pPr>
            <a:r>
              <a:rPr lang="en-US" sz="3600" dirty="0">
                <a:solidFill>
                  <a:srgbClr val="008FD5"/>
                </a:solidFill>
              </a:rPr>
              <a:t>Virtual visits in 2020/21 make up 23% of all our interactions. </a:t>
            </a:r>
          </a:p>
          <a:p>
            <a:pPr>
              <a:spcAft>
                <a:spcPts val="5400"/>
              </a:spcAft>
            </a:pPr>
            <a:r>
              <a:rPr lang="en-US" sz="3600" b="1" dirty="0">
                <a:solidFill>
                  <a:srgbClr val="008FD5"/>
                </a:solidFill>
              </a:rPr>
              <a:t>Membership</a:t>
            </a:r>
          </a:p>
          <a:p>
            <a:pPr lvl="1">
              <a:spcAft>
                <a:spcPts val="5400"/>
              </a:spcAft>
            </a:pPr>
            <a:r>
              <a:rPr lang="en-US" sz="3600" dirty="0">
                <a:solidFill>
                  <a:srgbClr val="008FD5"/>
                </a:solidFill>
              </a:rPr>
              <a:t>Active library memberships have increased from 32.7% of the population in 2017 to 33.4% in 2020</a:t>
            </a:r>
            <a:endParaRPr lang="en-US" sz="3600" b="1" dirty="0">
              <a:solidFill>
                <a:srgbClr val="008FD5"/>
              </a:solidFill>
            </a:endParaRPr>
          </a:p>
          <a:p>
            <a:pPr lvl="1">
              <a:spcAft>
                <a:spcPts val="5400"/>
              </a:spcAft>
            </a:pPr>
            <a:endParaRPr lang="en-US" sz="3600" dirty="0">
              <a:solidFill>
                <a:srgbClr val="008FD5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6CE26C9-E518-CC94-2BF5-FD642505DF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FDED4-9C27-8058-4F1A-F66A1C9533B0}"/>
              </a:ext>
            </a:extLst>
          </p:cNvPr>
          <p:cNvSpPr txBox="1"/>
          <p:nvPr/>
        </p:nvSpPr>
        <p:spPr>
          <a:xfrm>
            <a:off x="1495927" y="596101"/>
            <a:ext cx="1529614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5400" b="1" dirty="0"/>
              <a:t>Loans / Issues / Transactions – stuff borrowed!</a:t>
            </a:r>
            <a:endParaRPr lang="en-US" sz="4000" b="1" dirty="0">
              <a:solidFill>
                <a:srgbClr val="008FD5"/>
              </a:solidFill>
            </a:endParaRPr>
          </a:p>
          <a:p>
            <a:pPr lvl="1">
              <a:spcAft>
                <a:spcPts val="5400"/>
              </a:spcAft>
            </a:pPr>
            <a:r>
              <a:rPr lang="en-US" sz="3600" dirty="0">
                <a:solidFill>
                  <a:srgbClr val="008FD5"/>
                </a:solidFill>
              </a:rPr>
              <a:t>Total loans have increased over the past 4 years, physical loans are lower than 2017/18 and electronic item loans are significantly higher.</a:t>
            </a:r>
          </a:p>
          <a:p>
            <a:pPr lvl="1">
              <a:spcAft>
                <a:spcPts val="5400"/>
              </a:spcAft>
            </a:pPr>
            <a:r>
              <a:rPr lang="en-US" sz="3600" dirty="0">
                <a:solidFill>
                  <a:srgbClr val="008FD5"/>
                </a:solidFill>
              </a:rPr>
              <a:t>Electronic item loans have increased from 7.5% of total loans in 2017/18 to 35.6% of total loans in 2020/21 (COVID may have has some influence here).</a:t>
            </a:r>
          </a:p>
          <a:p>
            <a:pPr lvl="1">
              <a:spcAft>
                <a:spcPts val="5400"/>
              </a:spcAft>
            </a:pPr>
            <a:r>
              <a:rPr lang="en-US" sz="3600" dirty="0">
                <a:solidFill>
                  <a:srgbClr val="008FD5"/>
                </a:solidFill>
              </a:rPr>
              <a:t>AS a result of this physical loans have dropped to 64.4% of total loans in 20020/21. </a:t>
            </a:r>
          </a:p>
          <a:p>
            <a:pPr lvl="1">
              <a:spcAft>
                <a:spcPts val="5400"/>
              </a:spcAft>
            </a:pPr>
            <a:endParaRPr lang="en-US" sz="3600" dirty="0">
              <a:solidFill>
                <a:srgbClr val="008FD5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6CE26C9-E518-CC94-2BF5-FD642505DF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2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FDED4-9C27-8058-4F1A-F66A1C9533B0}"/>
              </a:ext>
            </a:extLst>
          </p:cNvPr>
          <p:cNvSpPr txBox="1"/>
          <p:nvPr/>
        </p:nvSpPr>
        <p:spPr>
          <a:xfrm>
            <a:off x="1495927" y="596101"/>
            <a:ext cx="15296146" cy="777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5400" b="1" dirty="0"/>
              <a:t>Events &amp; Reading Groups</a:t>
            </a:r>
          </a:p>
          <a:p>
            <a:pPr>
              <a:spcAft>
                <a:spcPts val="5400"/>
              </a:spcAft>
            </a:pPr>
            <a:r>
              <a:rPr lang="en-US" sz="4000" b="1" dirty="0">
                <a:solidFill>
                  <a:srgbClr val="008FD5"/>
                </a:solidFill>
              </a:rPr>
              <a:t>Events</a:t>
            </a:r>
          </a:p>
          <a:p>
            <a:pPr lvl="1">
              <a:spcAft>
                <a:spcPts val="5400"/>
              </a:spcAft>
            </a:pPr>
            <a:r>
              <a:rPr lang="en-US" sz="3600" dirty="0">
                <a:solidFill>
                  <a:srgbClr val="008FD5"/>
                </a:solidFill>
              </a:rPr>
              <a:t>Events and programs show a big jump in 2020/21 over the 2017/18 year.</a:t>
            </a:r>
          </a:p>
          <a:p>
            <a:pPr>
              <a:spcAft>
                <a:spcPts val="5400"/>
              </a:spcAft>
            </a:pPr>
            <a:r>
              <a:rPr lang="en-US" sz="3600" b="1" dirty="0">
                <a:solidFill>
                  <a:srgbClr val="008FD5"/>
                </a:solidFill>
              </a:rPr>
              <a:t>Reading Groups</a:t>
            </a:r>
          </a:p>
          <a:p>
            <a:pPr lvl="1">
              <a:spcAft>
                <a:spcPts val="5400"/>
              </a:spcAft>
            </a:pPr>
            <a:r>
              <a:rPr lang="en-US" sz="3600" dirty="0">
                <a:solidFill>
                  <a:srgbClr val="008FD5"/>
                </a:solidFill>
              </a:rPr>
              <a:t>The 2020/21 year bought a significant increase in libraries offering reading programs – up to 90% of libraries.</a:t>
            </a:r>
          </a:p>
          <a:p>
            <a:pPr lvl="1">
              <a:spcAft>
                <a:spcPts val="5400"/>
              </a:spcAft>
            </a:pPr>
            <a:endParaRPr lang="en-US" sz="3600" dirty="0">
              <a:solidFill>
                <a:srgbClr val="008FD5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6CE26C9-E518-CC94-2BF5-FD642505DF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FDED4-9C27-8058-4F1A-F66A1C9533B0}"/>
              </a:ext>
            </a:extLst>
          </p:cNvPr>
          <p:cNvSpPr txBox="1"/>
          <p:nvPr/>
        </p:nvSpPr>
        <p:spPr>
          <a:xfrm>
            <a:off x="1495927" y="596101"/>
            <a:ext cx="1529614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5400" b="1" dirty="0"/>
              <a:t>Internet Usage</a:t>
            </a:r>
            <a:endParaRPr lang="en-US" sz="4000" b="1" dirty="0">
              <a:solidFill>
                <a:srgbClr val="008FD5"/>
              </a:solidFill>
            </a:endParaRPr>
          </a:p>
          <a:p>
            <a:pPr lvl="1">
              <a:spcAft>
                <a:spcPts val="5400"/>
              </a:spcAft>
            </a:pPr>
            <a:r>
              <a:rPr lang="en-US" sz="3600" dirty="0">
                <a:solidFill>
                  <a:srgbClr val="008FD5"/>
                </a:solidFill>
              </a:rPr>
              <a:t>The number of public computers has increased significantly – from 487 to 2,575 since 2017/18.</a:t>
            </a:r>
            <a:endParaRPr lang="en-US" sz="3600" b="1" dirty="0">
              <a:solidFill>
                <a:srgbClr val="008FD5"/>
              </a:solidFill>
            </a:endParaRPr>
          </a:p>
          <a:p>
            <a:pPr lvl="1">
              <a:spcAft>
                <a:spcPts val="5400"/>
              </a:spcAft>
            </a:pPr>
            <a:r>
              <a:rPr lang="en-US" sz="3600" dirty="0">
                <a:solidFill>
                  <a:srgbClr val="008FD5"/>
                </a:solidFill>
              </a:rPr>
              <a:t>But the actual use of equipment dropped off 2019-2021 possibly due to COVID-19 closures.</a:t>
            </a:r>
          </a:p>
          <a:p>
            <a:pPr lvl="1">
              <a:spcAft>
                <a:spcPts val="5400"/>
              </a:spcAft>
            </a:pPr>
            <a:r>
              <a:rPr lang="en-US" sz="3600" dirty="0">
                <a:solidFill>
                  <a:srgbClr val="008FD5"/>
                </a:solidFill>
              </a:rPr>
              <a:t>It is also likely that the increase in home internet and cellular access over the lockdowns may have shifted some usage.</a:t>
            </a:r>
          </a:p>
          <a:p>
            <a:pPr lvl="1">
              <a:spcAft>
                <a:spcPts val="5400"/>
              </a:spcAft>
            </a:pPr>
            <a:endParaRPr lang="en-US" sz="3600" dirty="0">
              <a:solidFill>
                <a:srgbClr val="008FD5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6CE26C9-E518-CC94-2BF5-FD642505DF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4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FDED4-9C27-8058-4F1A-F66A1C9533B0}"/>
              </a:ext>
            </a:extLst>
          </p:cNvPr>
          <p:cNvSpPr txBox="1"/>
          <p:nvPr/>
        </p:nvSpPr>
        <p:spPr>
          <a:xfrm>
            <a:off x="1495927" y="596101"/>
            <a:ext cx="15296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5400" b="1" dirty="0"/>
              <a:t>Home Delivery</a:t>
            </a:r>
            <a:endParaRPr lang="en-US" sz="4000" b="1" dirty="0">
              <a:solidFill>
                <a:srgbClr val="008FD5"/>
              </a:solidFill>
            </a:endParaRPr>
          </a:p>
          <a:p>
            <a:pPr lvl="1">
              <a:spcAft>
                <a:spcPts val="5400"/>
              </a:spcAft>
            </a:pPr>
            <a:r>
              <a:rPr lang="en-US" sz="3600" dirty="0">
                <a:solidFill>
                  <a:srgbClr val="008FD5"/>
                </a:solidFill>
              </a:rPr>
              <a:t>Home delivery services have increased from 29 libraries in 2017/18 to 50 in 2020/21.</a:t>
            </a:r>
          </a:p>
          <a:p>
            <a:pPr lvl="1">
              <a:spcAft>
                <a:spcPts val="5400"/>
              </a:spcAft>
            </a:pPr>
            <a:endParaRPr lang="en-US" sz="3600" dirty="0">
              <a:solidFill>
                <a:srgbClr val="008FD5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6CE26C9-E518-CC94-2BF5-FD642505DF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rcRect r="55592" b="127"/>
          <a:stretch>
            <a:fillRect/>
          </a:stretch>
        </p:blipFill>
        <p:spPr>
          <a:xfrm>
            <a:off x="14173200" y="4820094"/>
            <a:ext cx="6618921" cy="54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1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13246" y="916092"/>
            <a:ext cx="1139427" cy="856644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16655" y="514618"/>
            <a:ext cx="723981" cy="828212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67" y="510636"/>
            <a:ext cx="6945208" cy="7898692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8BC8C04-15DE-45CE-936A-125A4E64A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50" y="1475836"/>
            <a:ext cx="4408831" cy="598968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2670" y="1607344"/>
            <a:ext cx="10935327" cy="7863447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00FF08E-87D6-E530-F23F-F289D3A4BA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592" b="127"/>
          <a:stretch>
            <a:fillRect/>
          </a:stretch>
        </p:blipFill>
        <p:spPr>
          <a:xfrm>
            <a:off x="9233504" y="2572545"/>
            <a:ext cx="7199819" cy="595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44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5252</TotalTime>
  <Words>293</Words>
  <Application>Microsoft Office PowerPoint</Application>
  <PresentationFormat>Custom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Helveticish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Presentation Tool</dc:title>
  <dc:creator>Tania - VTML</dc:creator>
  <cp:lastModifiedBy>Brian Anderson</cp:lastModifiedBy>
  <cp:revision>183</cp:revision>
  <cp:lastPrinted>2021-05-24T03:22:51Z</cp:lastPrinted>
  <dcterms:created xsi:type="dcterms:W3CDTF">2006-08-16T00:00:00Z</dcterms:created>
  <dcterms:modified xsi:type="dcterms:W3CDTF">2022-08-03T22:41:14Z</dcterms:modified>
  <dc:identifier>DAEMfm4IKC4</dc:identifier>
</cp:coreProperties>
</file>